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23"/>
  </p:notesMasterIdLst>
  <p:handoutMasterIdLst>
    <p:handoutMasterId r:id="rId24"/>
  </p:handoutMasterIdLst>
  <p:sldIdLst>
    <p:sldId id="273" r:id="rId2"/>
    <p:sldId id="265" r:id="rId3"/>
    <p:sldId id="266" r:id="rId4"/>
    <p:sldId id="267" r:id="rId5"/>
    <p:sldId id="256" r:id="rId6"/>
    <p:sldId id="264" r:id="rId7"/>
    <p:sldId id="257" r:id="rId8"/>
    <p:sldId id="258" r:id="rId9"/>
    <p:sldId id="270" r:id="rId10"/>
    <p:sldId id="260" r:id="rId11"/>
    <p:sldId id="261" r:id="rId12"/>
    <p:sldId id="262" r:id="rId13"/>
    <p:sldId id="263" r:id="rId14"/>
    <p:sldId id="271" r:id="rId15"/>
    <p:sldId id="259" r:id="rId16"/>
    <p:sldId id="274" r:id="rId17"/>
    <p:sldId id="275" r:id="rId18"/>
    <p:sldId id="276" r:id="rId19"/>
    <p:sldId id="277" r:id="rId20"/>
    <p:sldId id="272" r:id="rId21"/>
    <p:sldId id="268" r:id="rId2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286"/>
    <p:restoredTop sz="95958"/>
  </p:normalViewPr>
  <p:slideViewPr>
    <p:cSldViewPr>
      <p:cViewPr varScale="1">
        <p:scale>
          <a:sx n="85" d="100"/>
          <a:sy n="85" d="100"/>
        </p:scale>
        <p:origin x="920"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810E6B-8E25-21B4-CFE8-2277223EE4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4BED0252-FB2B-E893-3104-10CF7B113B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08B69395-1982-1440-BEDA-82F3FAF35D54}" type="datetimeFigureOut">
              <a:rPr lang="en-US"/>
              <a:pPr>
                <a:defRPr/>
              </a:pPr>
              <a:t>11/20/25</a:t>
            </a:fld>
            <a:endParaRPr lang="en-US"/>
          </a:p>
        </p:txBody>
      </p:sp>
      <p:sp>
        <p:nvSpPr>
          <p:cNvPr id="4" name="Footer Placeholder 3">
            <a:extLst>
              <a:ext uri="{FF2B5EF4-FFF2-40B4-BE49-F238E27FC236}">
                <a16:creationId xmlns:a16="http://schemas.microsoft.com/office/drawing/2014/main" id="{402D742D-6329-83D5-8691-C6D63E7811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AB26F09F-B849-6502-BD77-39CD0BD3C9D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DE3F218-883E-A041-849C-4FCCE861FA6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081589-E82F-6889-73AC-4B690BA6CA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8055E42-F592-3CC0-F795-4C58F6D4CA3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DF04249B-16B5-444F-B778-775EA9E507EB}" type="datetimeFigureOut">
              <a:rPr lang="en-US"/>
              <a:pPr>
                <a:defRPr/>
              </a:pPr>
              <a:t>11/20/25</a:t>
            </a:fld>
            <a:endParaRPr lang="en-US"/>
          </a:p>
        </p:txBody>
      </p:sp>
      <p:sp>
        <p:nvSpPr>
          <p:cNvPr id="4" name="Slide Image Placeholder 3">
            <a:extLst>
              <a:ext uri="{FF2B5EF4-FFF2-40B4-BE49-F238E27FC236}">
                <a16:creationId xmlns:a16="http://schemas.microsoft.com/office/drawing/2014/main" id="{8BADA6D1-925B-ED61-F2F0-ECD6E3334D4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5609C37-232A-1963-D219-BE33DA75269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C5586B3-2EFB-572B-F86C-C7EB6E78E98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CF726FCD-5A21-62BC-F3E5-E4CE3E66B45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CAF7C18-6084-E346-81B5-50C52250AB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bg-BG"/>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bg-BG"/>
              <a:t>Click to edit Master subtitle style</a:t>
            </a:r>
            <a:endParaRPr lang="en-US"/>
          </a:p>
        </p:txBody>
      </p:sp>
      <p:sp>
        <p:nvSpPr>
          <p:cNvPr id="4" name="Rectangle 4">
            <a:extLst>
              <a:ext uri="{FF2B5EF4-FFF2-40B4-BE49-F238E27FC236}">
                <a16:creationId xmlns:a16="http://schemas.microsoft.com/office/drawing/2014/main" id="{192A8917-D468-C395-187C-414FEA2569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0237D3-5B52-DF39-32EA-0DD3F3FC34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A2B7A6-DC02-899F-6E89-042636F2810F}"/>
              </a:ext>
            </a:extLst>
          </p:cNvPr>
          <p:cNvSpPr>
            <a:spLocks noGrp="1" noChangeArrowheads="1"/>
          </p:cNvSpPr>
          <p:nvPr>
            <p:ph type="sldNum" sz="quarter" idx="12"/>
          </p:nvPr>
        </p:nvSpPr>
        <p:spPr>
          <a:ln/>
        </p:spPr>
        <p:txBody>
          <a:bodyPr/>
          <a:lstStyle>
            <a:lvl1pPr>
              <a:defRPr/>
            </a:lvl1pPr>
          </a:lstStyle>
          <a:p>
            <a:pPr>
              <a:defRPr/>
            </a:pPr>
            <a:fld id="{B2C693B5-91AD-AB4C-9D9E-608646B23E8B}" type="slidenum">
              <a:rPr lang="en-US" altLang="en-US"/>
              <a:pPr>
                <a:defRPr/>
              </a:pPr>
              <a:t>‹#›</a:t>
            </a:fld>
            <a:endParaRPr lang="en-US" altLang="en-US"/>
          </a:p>
        </p:txBody>
      </p:sp>
    </p:spTree>
    <p:extLst>
      <p:ext uri="{BB962C8B-B14F-4D97-AF65-F5344CB8AC3E}">
        <p14:creationId xmlns:p14="http://schemas.microsoft.com/office/powerpoint/2010/main" val="224685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4" name="Rectangle 4">
            <a:extLst>
              <a:ext uri="{FF2B5EF4-FFF2-40B4-BE49-F238E27FC236}">
                <a16:creationId xmlns:a16="http://schemas.microsoft.com/office/drawing/2014/main" id="{6BDB6965-CEBD-2B62-E46E-ACBA1CD3A5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126984F-BEE4-7789-9D65-E3A4270549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968935-4987-4521-8142-5E11C1DF69C3}"/>
              </a:ext>
            </a:extLst>
          </p:cNvPr>
          <p:cNvSpPr>
            <a:spLocks noGrp="1" noChangeArrowheads="1"/>
          </p:cNvSpPr>
          <p:nvPr>
            <p:ph type="sldNum" sz="quarter" idx="12"/>
          </p:nvPr>
        </p:nvSpPr>
        <p:spPr>
          <a:ln/>
        </p:spPr>
        <p:txBody>
          <a:bodyPr/>
          <a:lstStyle>
            <a:lvl1pPr>
              <a:defRPr/>
            </a:lvl1pPr>
          </a:lstStyle>
          <a:p>
            <a:pPr>
              <a:defRPr/>
            </a:pPr>
            <a:fld id="{1C3E8893-5477-7A40-BE93-0C41108F4C5A}" type="slidenum">
              <a:rPr lang="en-US" altLang="en-US"/>
              <a:pPr>
                <a:defRPr/>
              </a:pPr>
              <a:t>‹#›</a:t>
            </a:fld>
            <a:endParaRPr lang="en-US" altLang="en-US"/>
          </a:p>
        </p:txBody>
      </p:sp>
    </p:spTree>
    <p:extLst>
      <p:ext uri="{BB962C8B-B14F-4D97-AF65-F5344CB8AC3E}">
        <p14:creationId xmlns:p14="http://schemas.microsoft.com/office/powerpoint/2010/main" val="2980829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bg-BG"/>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4" name="Rectangle 4">
            <a:extLst>
              <a:ext uri="{FF2B5EF4-FFF2-40B4-BE49-F238E27FC236}">
                <a16:creationId xmlns:a16="http://schemas.microsoft.com/office/drawing/2014/main" id="{5CDACB86-5E3B-553F-C607-7753BFDF00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CE4EE4-8147-C666-912F-762D345904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AAC9D9-1902-D399-EBCE-6EF8E6BCB40A}"/>
              </a:ext>
            </a:extLst>
          </p:cNvPr>
          <p:cNvSpPr>
            <a:spLocks noGrp="1" noChangeArrowheads="1"/>
          </p:cNvSpPr>
          <p:nvPr>
            <p:ph type="sldNum" sz="quarter" idx="12"/>
          </p:nvPr>
        </p:nvSpPr>
        <p:spPr>
          <a:ln/>
        </p:spPr>
        <p:txBody>
          <a:bodyPr/>
          <a:lstStyle>
            <a:lvl1pPr>
              <a:defRPr/>
            </a:lvl1pPr>
          </a:lstStyle>
          <a:p>
            <a:pPr>
              <a:defRPr/>
            </a:pPr>
            <a:fld id="{B90D1E73-2A55-354B-A252-1687C3EE6827}" type="slidenum">
              <a:rPr lang="en-US" altLang="en-US"/>
              <a:pPr>
                <a:defRPr/>
              </a:pPr>
              <a:t>‹#›</a:t>
            </a:fld>
            <a:endParaRPr lang="en-US" altLang="en-US"/>
          </a:p>
        </p:txBody>
      </p:sp>
    </p:spTree>
    <p:extLst>
      <p:ext uri="{BB962C8B-B14F-4D97-AF65-F5344CB8AC3E}">
        <p14:creationId xmlns:p14="http://schemas.microsoft.com/office/powerpoint/2010/main" val="220164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Click to edit Master title style</a:t>
            </a:r>
            <a:endParaRPr lang="en-US"/>
          </a:p>
        </p:txBody>
      </p:sp>
      <p:sp>
        <p:nvSpPr>
          <p:cNvPr id="3" name="Content Placeholder 2"/>
          <p:cNvSpPr>
            <a:spLocks noGrp="1"/>
          </p:cNvSpPr>
          <p:nvPr>
            <p:ph idx="1"/>
          </p:nvPr>
        </p:nvSpPr>
        <p:spPr/>
        <p:txBody>
          <a:bodyPr/>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4" name="Rectangle 4">
            <a:extLst>
              <a:ext uri="{FF2B5EF4-FFF2-40B4-BE49-F238E27FC236}">
                <a16:creationId xmlns:a16="http://schemas.microsoft.com/office/drawing/2014/main" id="{282EB057-E6A5-CF78-7110-3719646C96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4FB8F33-20F6-8884-2E9B-0FCC2137E4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36827EC-61BD-D0DB-F151-4BA17929D0C4}"/>
              </a:ext>
            </a:extLst>
          </p:cNvPr>
          <p:cNvSpPr>
            <a:spLocks noGrp="1" noChangeArrowheads="1"/>
          </p:cNvSpPr>
          <p:nvPr>
            <p:ph type="sldNum" sz="quarter" idx="12"/>
          </p:nvPr>
        </p:nvSpPr>
        <p:spPr>
          <a:ln/>
        </p:spPr>
        <p:txBody>
          <a:bodyPr/>
          <a:lstStyle>
            <a:lvl1pPr>
              <a:defRPr/>
            </a:lvl1pPr>
          </a:lstStyle>
          <a:p>
            <a:pPr>
              <a:defRPr/>
            </a:pPr>
            <a:fld id="{443931C9-1EB6-A741-A545-F373C540C269}" type="slidenum">
              <a:rPr lang="en-US" altLang="en-US"/>
              <a:pPr>
                <a:defRPr/>
              </a:pPr>
              <a:t>‹#›</a:t>
            </a:fld>
            <a:endParaRPr lang="en-US" altLang="en-US"/>
          </a:p>
        </p:txBody>
      </p:sp>
    </p:spTree>
    <p:extLst>
      <p:ext uri="{BB962C8B-B14F-4D97-AF65-F5344CB8AC3E}">
        <p14:creationId xmlns:p14="http://schemas.microsoft.com/office/powerpoint/2010/main" val="284077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bg-BG"/>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bg-BG"/>
              <a:t>Click to edit Master text styles</a:t>
            </a:r>
          </a:p>
        </p:txBody>
      </p:sp>
      <p:sp>
        <p:nvSpPr>
          <p:cNvPr id="4" name="Rectangle 4">
            <a:extLst>
              <a:ext uri="{FF2B5EF4-FFF2-40B4-BE49-F238E27FC236}">
                <a16:creationId xmlns:a16="http://schemas.microsoft.com/office/drawing/2014/main" id="{8CB89A23-21D4-A2BA-7370-4561EF6B49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B01193-257F-757D-8AB5-DF07958F19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223FF6-D478-B6BB-343A-6AE505132CE5}"/>
              </a:ext>
            </a:extLst>
          </p:cNvPr>
          <p:cNvSpPr>
            <a:spLocks noGrp="1" noChangeArrowheads="1"/>
          </p:cNvSpPr>
          <p:nvPr>
            <p:ph type="sldNum" sz="quarter" idx="12"/>
          </p:nvPr>
        </p:nvSpPr>
        <p:spPr>
          <a:ln/>
        </p:spPr>
        <p:txBody>
          <a:bodyPr/>
          <a:lstStyle>
            <a:lvl1pPr>
              <a:defRPr/>
            </a:lvl1pPr>
          </a:lstStyle>
          <a:p>
            <a:pPr>
              <a:defRPr/>
            </a:pPr>
            <a:fld id="{32EDB2F8-0B20-824F-835C-0E4BB08FD28F}" type="slidenum">
              <a:rPr lang="en-US" altLang="en-US"/>
              <a:pPr>
                <a:defRPr/>
              </a:pPr>
              <a:t>‹#›</a:t>
            </a:fld>
            <a:endParaRPr lang="en-US" altLang="en-US"/>
          </a:p>
        </p:txBody>
      </p:sp>
    </p:spTree>
    <p:extLst>
      <p:ext uri="{BB962C8B-B14F-4D97-AF65-F5344CB8AC3E}">
        <p14:creationId xmlns:p14="http://schemas.microsoft.com/office/powerpoint/2010/main" val="287301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5" name="Rectangle 4">
            <a:extLst>
              <a:ext uri="{FF2B5EF4-FFF2-40B4-BE49-F238E27FC236}">
                <a16:creationId xmlns:a16="http://schemas.microsoft.com/office/drawing/2014/main" id="{4F18F261-9175-E08A-92FB-B237AA6A6C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B17F98F-53C9-C3F0-19A7-94A9ACA9E2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FD138F6-828A-42C5-5604-5BD2B7B95AAA}"/>
              </a:ext>
            </a:extLst>
          </p:cNvPr>
          <p:cNvSpPr>
            <a:spLocks noGrp="1" noChangeArrowheads="1"/>
          </p:cNvSpPr>
          <p:nvPr>
            <p:ph type="sldNum" sz="quarter" idx="12"/>
          </p:nvPr>
        </p:nvSpPr>
        <p:spPr>
          <a:ln/>
        </p:spPr>
        <p:txBody>
          <a:bodyPr/>
          <a:lstStyle>
            <a:lvl1pPr>
              <a:defRPr/>
            </a:lvl1pPr>
          </a:lstStyle>
          <a:p>
            <a:pPr>
              <a:defRPr/>
            </a:pPr>
            <a:fld id="{A2CB1013-74AC-0C4E-91C9-02E41001F293}" type="slidenum">
              <a:rPr lang="en-US" altLang="en-US"/>
              <a:pPr>
                <a:defRPr/>
              </a:pPr>
              <a:t>‹#›</a:t>
            </a:fld>
            <a:endParaRPr lang="en-US" altLang="en-US"/>
          </a:p>
        </p:txBody>
      </p:sp>
    </p:spTree>
    <p:extLst>
      <p:ext uri="{BB962C8B-B14F-4D97-AF65-F5344CB8AC3E}">
        <p14:creationId xmlns:p14="http://schemas.microsoft.com/office/powerpoint/2010/main" val="75615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bg-BG"/>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7" name="Rectangle 4">
            <a:extLst>
              <a:ext uri="{FF2B5EF4-FFF2-40B4-BE49-F238E27FC236}">
                <a16:creationId xmlns:a16="http://schemas.microsoft.com/office/drawing/2014/main" id="{0EA7C460-47FD-5E96-E485-0356E6B7F8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C1CA5FE-E83A-92F6-3625-646AAF026E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B45146-BC2B-441C-19AE-87FE3CF66EB2}"/>
              </a:ext>
            </a:extLst>
          </p:cNvPr>
          <p:cNvSpPr>
            <a:spLocks noGrp="1" noChangeArrowheads="1"/>
          </p:cNvSpPr>
          <p:nvPr>
            <p:ph type="sldNum" sz="quarter" idx="12"/>
          </p:nvPr>
        </p:nvSpPr>
        <p:spPr>
          <a:ln/>
        </p:spPr>
        <p:txBody>
          <a:bodyPr/>
          <a:lstStyle>
            <a:lvl1pPr>
              <a:defRPr/>
            </a:lvl1pPr>
          </a:lstStyle>
          <a:p>
            <a:pPr>
              <a:defRPr/>
            </a:pPr>
            <a:fld id="{4FD6A099-013A-A648-8A90-67040F489BB6}" type="slidenum">
              <a:rPr lang="en-US" altLang="en-US"/>
              <a:pPr>
                <a:defRPr/>
              </a:pPr>
              <a:t>‹#›</a:t>
            </a:fld>
            <a:endParaRPr lang="en-US" altLang="en-US"/>
          </a:p>
        </p:txBody>
      </p:sp>
    </p:spTree>
    <p:extLst>
      <p:ext uri="{BB962C8B-B14F-4D97-AF65-F5344CB8AC3E}">
        <p14:creationId xmlns:p14="http://schemas.microsoft.com/office/powerpoint/2010/main" val="4258310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Click to edit Master title style</a:t>
            </a:r>
            <a:endParaRPr lang="en-US"/>
          </a:p>
        </p:txBody>
      </p:sp>
      <p:sp>
        <p:nvSpPr>
          <p:cNvPr id="3" name="Rectangle 4">
            <a:extLst>
              <a:ext uri="{FF2B5EF4-FFF2-40B4-BE49-F238E27FC236}">
                <a16:creationId xmlns:a16="http://schemas.microsoft.com/office/drawing/2014/main" id="{6F3DBF5F-0324-7EEA-807D-F07D75142F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47AAE71-0B7C-D24A-FFF1-DCCD0F9768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DD78BEC-94D8-4C4F-4EBD-B96DD447964F}"/>
              </a:ext>
            </a:extLst>
          </p:cNvPr>
          <p:cNvSpPr>
            <a:spLocks noGrp="1" noChangeArrowheads="1"/>
          </p:cNvSpPr>
          <p:nvPr>
            <p:ph type="sldNum" sz="quarter" idx="12"/>
          </p:nvPr>
        </p:nvSpPr>
        <p:spPr>
          <a:ln/>
        </p:spPr>
        <p:txBody>
          <a:bodyPr/>
          <a:lstStyle>
            <a:lvl1pPr>
              <a:defRPr/>
            </a:lvl1pPr>
          </a:lstStyle>
          <a:p>
            <a:pPr>
              <a:defRPr/>
            </a:pPr>
            <a:fld id="{EB6ED855-5F2E-4345-8E32-DFAC3989821A}" type="slidenum">
              <a:rPr lang="en-US" altLang="en-US"/>
              <a:pPr>
                <a:defRPr/>
              </a:pPr>
              <a:t>‹#›</a:t>
            </a:fld>
            <a:endParaRPr lang="en-US" altLang="en-US"/>
          </a:p>
        </p:txBody>
      </p:sp>
    </p:spTree>
    <p:extLst>
      <p:ext uri="{BB962C8B-B14F-4D97-AF65-F5344CB8AC3E}">
        <p14:creationId xmlns:p14="http://schemas.microsoft.com/office/powerpoint/2010/main" val="1895153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907AE3F-33DE-3D33-B37E-30100627B5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376A631-91E4-E28E-E4FC-A902412A18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68ED906-5D72-3BF0-E258-6A601CE61913}"/>
              </a:ext>
            </a:extLst>
          </p:cNvPr>
          <p:cNvSpPr>
            <a:spLocks noGrp="1" noChangeArrowheads="1"/>
          </p:cNvSpPr>
          <p:nvPr>
            <p:ph type="sldNum" sz="quarter" idx="12"/>
          </p:nvPr>
        </p:nvSpPr>
        <p:spPr>
          <a:ln/>
        </p:spPr>
        <p:txBody>
          <a:bodyPr/>
          <a:lstStyle>
            <a:lvl1pPr>
              <a:defRPr/>
            </a:lvl1pPr>
          </a:lstStyle>
          <a:p>
            <a:pPr>
              <a:defRPr/>
            </a:pPr>
            <a:fld id="{8FBB8C0C-C349-144A-A5F1-00898A11DFBB}" type="slidenum">
              <a:rPr lang="en-US" altLang="en-US"/>
              <a:pPr>
                <a:defRPr/>
              </a:pPr>
              <a:t>‹#›</a:t>
            </a:fld>
            <a:endParaRPr lang="en-US" altLang="en-US"/>
          </a:p>
        </p:txBody>
      </p:sp>
    </p:spTree>
    <p:extLst>
      <p:ext uri="{BB962C8B-B14F-4D97-AF65-F5344CB8AC3E}">
        <p14:creationId xmlns:p14="http://schemas.microsoft.com/office/powerpoint/2010/main" val="255505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bg-BG"/>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Click to edit Master text styles</a:t>
            </a:r>
          </a:p>
        </p:txBody>
      </p:sp>
      <p:sp>
        <p:nvSpPr>
          <p:cNvPr id="5" name="Rectangle 4">
            <a:extLst>
              <a:ext uri="{FF2B5EF4-FFF2-40B4-BE49-F238E27FC236}">
                <a16:creationId xmlns:a16="http://schemas.microsoft.com/office/drawing/2014/main" id="{0CEC9A6A-53E0-4DBA-78D0-856824DC0C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1594B8-6CA0-99BC-0F35-2F1F49BED3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D63FF1B-605B-4928-470A-FF08CE94C98F}"/>
              </a:ext>
            </a:extLst>
          </p:cNvPr>
          <p:cNvSpPr>
            <a:spLocks noGrp="1" noChangeArrowheads="1"/>
          </p:cNvSpPr>
          <p:nvPr>
            <p:ph type="sldNum" sz="quarter" idx="12"/>
          </p:nvPr>
        </p:nvSpPr>
        <p:spPr>
          <a:ln/>
        </p:spPr>
        <p:txBody>
          <a:bodyPr/>
          <a:lstStyle>
            <a:lvl1pPr>
              <a:defRPr/>
            </a:lvl1pPr>
          </a:lstStyle>
          <a:p>
            <a:pPr>
              <a:defRPr/>
            </a:pPr>
            <a:fld id="{EA89E79B-DF7B-FB4D-8EE8-6885F6F97E48}" type="slidenum">
              <a:rPr lang="en-US" altLang="en-US"/>
              <a:pPr>
                <a:defRPr/>
              </a:pPr>
              <a:t>‹#›</a:t>
            </a:fld>
            <a:endParaRPr lang="en-US" altLang="en-US"/>
          </a:p>
        </p:txBody>
      </p:sp>
    </p:spTree>
    <p:extLst>
      <p:ext uri="{BB962C8B-B14F-4D97-AF65-F5344CB8AC3E}">
        <p14:creationId xmlns:p14="http://schemas.microsoft.com/office/powerpoint/2010/main" val="1500049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bg-BG"/>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Click to edit Master text styles</a:t>
            </a:r>
          </a:p>
        </p:txBody>
      </p:sp>
      <p:sp>
        <p:nvSpPr>
          <p:cNvPr id="5" name="Rectangle 4">
            <a:extLst>
              <a:ext uri="{FF2B5EF4-FFF2-40B4-BE49-F238E27FC236}">
                <a16:creationId xmlns:a16="http://schemas.microsoft.com/office/drawing/2014/main" id="{C1408B01-EA6D-7658-5F14-3BC30A6088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8C8C297-A9C6-9963-8971-165460598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EF6E62-CAA3-87D6-DA38-28B85A3881E6}"/>
              </a:ext>
            </a:extLst>
          </p:cNvPr>
          <p:cNvSpPr>
            <a:spLocks noGrp="1" noChangeArrowheads="1"/>
          </p:cNvSpPr>
          <p:nvPr>
            <p:ph type="sldNum" sz="quarter" idx="12"/>
          </p:nvPr>
        </p:nvSpPr>
        <p:spPr>
          <a:ln/>
        </p:spPr>
        <p:txBody>
          <a:bodyPr/>
          <a:lstStyle>
            <a:lvl1pPr>
              <a:defRPr/>
            </a:lvl1pPr>
          </a:lstStyle>
          <a:p>
            <a:pPr>
              <a:defRPr/>
            </a:pPr>
            <a:fld id="{1783E280-D6EC-3542-8986-0C705BDFA993}" type="slidenum">
              <a:rPr lang="en-US" altLang="en-US"/>
              <a:pPr>
                <a:defRPr/>
              </a:pPr>
              <a:t>‹#›</a:t>
            </a:fld>
            <a:endParaRPr lang="en-US" altLang="en-US"/>
          </a:p>
        </p:txBody>
      </p:sp>
    </p:spTree>
    <p:extLst>
      <p:ext uri="{BB962C8B-B14F-4D97-AF65-F5344CB8AC3E}">
        <p14:creationId xmlns:p14="http://schemas.microsoft.com/office/powerpoint/2010/main" val="342800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F0540A-1E11-25F8-3E74-E1982688F4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98B968-FCE2-D245-6C4F-F2714FAA37F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9BDA497-EF78-70AF-E104-FB6FA9E9BCC7}"/>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en-US"/>
          </a:p>
        </p:txBody>
      </p:sp>
      <p:sp>
        <p:nvSpPr>
          <p:cNvPr id="1029" name="Rectangle 5">
            <a:extLst>
              <a:ext uri="{FF2B5EF4-FFF2-40B4-BE49-F238E27FC236}">
                <a16:creationId xmlns:a16="http://schemas.microsoft.com/office/drawing/2014/main" id="{77892668-9445-8CBD-EAEC-E0091FC21125}"/>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en-US"/>
          </a:p>
        </p:txBody>
      </p:sp>
      <p:sp>
        <p:nvSpPr>
          <p:cNvPr id="1030" name="Rectangle 6">
            <a:extLst>
              <a:ext uri="{FF2B5EF4-FFF2-40B4-BE49-F238E27FC236}">
                <a16:creationId xmlns:a16="http://schemas.microsoft.com/office/drawing/2014/main" id="{73630130-0493-C565-A781-6840A7C785A8}"/>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pPr>
              <a:defRPr/>
            </a:pPr>
            <a:fld id="{C46679AC-E15B-7646-8818-EAB0C058F5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8BC325-E1D9-4EE6-BCD2-B8AAF31712D8}"/>
              </a:ext>
            </a:extLst>
          </p:cNvPr>
          <p:cNvSpPr txBox="1"/>
          <p:nvPr/>
        </p:nvSpPr>
        <p:spPr>
          <a:xfrm>
            <a:off x="0" y="-24334"/>
            <a:ext cx="9144000" cy="5427320"/>
          </a:xfrm>
          <a:prstGeom prst="rect">
            <a:avLst/>
          </a:prstGeom>
          <a:noFill/>
        </p:spPr>
        <p:txBody>
          <a:bodyPr wrap="square">
            <a:spAutoFit/>
          </a:bodyPr>
          <a:lstStyle/>
          <a:p>
            <a:pPr algn="ctr">
              <a:lnSpc>
                <a:spcPct val="115000"/>
              </a:lnSpc>
              <a:spcAft>
                <a:spcPts val="800"/>
              </a:spcAft>
              <a:buNone/>
            </a:pPr>
            <a:endParaRPr lang="bg-BG" sz="1800"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15000"/>
              </a:lnSpc>
              <a:spcAft>
                <a:spcPts val="800"/>
              </a:spcAft>
              <a:buNone/>
            </a:pPr>
            <a:endParaRPr lang="bg-BG" sz="1800"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15000"/>
              </a:lnSpc>
              <a:spcAft>
                <a:spcPts val="800"/>
              </a:spcAft>
              <a:buNone/>
            </a:pPr>
            <a:r>
              <a:rPr lang="en-US"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International Interdisciplinary Seminar Series in Romani Studies</a:t>
            </a:r>
            <a:endParaRPr lang="en-BG"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800"/>
              </a:spcAft>
              <a:buNone/>
            </a:pPr>
            <a:r>
              <a:rPr lang="en-US" sz="2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BG"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800"/>
              </a:spcAft>
              <a:buNone/>
            </a:pPr>
            <a:r>
              <a:rPr lang="bg-BG" sz="20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BG"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800"/>
              </a:spcAft>
              <a:buNone/>
            </a:pPr>
            <a:r>
              <a:rPr lang="bg-BG" sz="20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BG"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15000"/>
              </a:lnSpc>
              <a:spcAft>
                <a:spcPts val="800"/>
              </a:spcAft>
              <a:buNone/>
            </a:pPr>
            <a:r>
              <a:rPr lang="en-US" sz="2000"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Prof. Elena Marushiakova and Prof. Vesselin Popov</a:t>
            </a:r>
            <a:endParaRPr lang="en-BG"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15000"/>
              </a:lnSpc>
              <a:spcAft>
                <a:spcPts val="800"/>
              </a:spcAft>
              <a:buNone/>
            </a:pPr>
            <a:r>
              <a:rPr lang="en-US" sz="2000"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Institute of Ethnology and Social Anthropology at the Slovak Academy of Sciences</a:t>
            </a:r>
            <a:endParaRPr lang="en-BG"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500"/>
              </a:spcAft>
              <a:buNone/>
            </a:pPr>
            <a:r>
              <a:rPr lang="bg-BG" sz="20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BG"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1800"/>
              </a:spcAft>
              <a:buNone/>
            </a:pPr>
            <a:r>
              <a:rPr lang="en-US" sz="2100" b="1" i="1" dirty="0">
                <a:effectLst/>
                <a:latin typeface="Times New Roman" panose="02020603050405020304" pitchFamily="18" charset="0"/>
                <a:ea typeface="Aptos" panose="020B0004020202020204" pitchFamily="34" charset="0"/>
                <a:cs typeface="Times New Roman" panose="02020603050405020304" pitchFamily="18" charset="0"/>
              </a:rPr>
              <a:t>Brill Series Roma History and Culture: </a:t>
            </a:r>
            <a:r>
              <a:rPr lang="en-US" sz="2100" b="1" dirty="0">
                <a:effectLst/>
                <a:latin typeface="Times New Roman" panose="02020603050405020304" pitchFamily="18" charset="0"/>
                <a:ea typeface="Aptos" panose="020B0004020202020204" pitchFamily="34" charset="0"/>
                <a:cs typeface="Times New Roman" panose="02020603050405020304" pitchFamily="18" charset="0"/>
              </a:rPr>
              <a:t>An Overview </a:t>
            </a:r>
            <a:endParaRPr lang="en-BG" sz="21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1800"/>
              </a:spcAft>
              <a:buNone/>
            </a:pPr>
            <a:r>
              <a:rPr lang="en-US" sz="2100" b="1" dirty="0">
                <a:effectLst/>
                <a:latin typeface="Times New Roman" panose="02020603050405020304" pitchFamily="18" charset="0"/>
                <a:ea typeface="Aptos" panose="020B0004020202020204" pitchFamily="34" charset="0"/>
                <a:cs typeface="Times New Roman" panose="02020603050405020304" pitchFamily="18" charset="0"/>
              </a:rPr>
              <a:t>Book Presentation</a:t>
            </a:r>
            <a:r>
              <a:rPr lang="en-US" sz="2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100" b="1" dirty="0">
                <a:effectLst/>
                <a:latin typeface="Times New Roman" panose="02020603050405020304" pitchFamily="18" charset="0"/>
                <a:ea typeface="Aptos" panose="020B0004020202020204" pitchFamily="34" charset="0"/>
                <a:cs typeface="Times New Roman" panose="02020603050405020304" pitchFamily="18" charset="0"/>
              </a:rPr>
              <a:t>Elena Marushiakova and Vesselin Popov</a:t>
            </a:r>
            <a:r>
              <a:rPr lang="bg-BG" sz="2100" b="1" dirty="0">
                <a:effectLst/>
                <a:latin typeface="Times New Roman" panose="02020603050405020304" pitchFamily="18" charset="0"/>
                <a:ea typeface="Aptos" panose="020B0004020202020204" pitchFamily="34" charset="0"/>
                <a:cs typeface="Times New Roman" panose="02020603050405020304" pitchFamily="18" charset="0"/>
              </a:rPr>
              <a:t>. 2024. </a:t>
            </a:r>
            <a:r>
              <a:rPr lang="en-US" sz="2100" b="1" i="1" dirty="0">
                <a:effectLst/>
                <a:latin typeface="Times New Roman" panose="02020603050405020304" pitchFamily="18" charset="0"/>
                <a:ea typeface="Aptos" panose="020B0004020202020204" pitchFamily="34" charset="0"/>
                <a:cs typeface="Times New Roman" panose="02020603050405020304" pitchFamily="18" charset="0"/>
              </a:rPr>
              <a:t>Stalin vs Gypsies: Roma and Political Repressions in the USSR</a:t>
            </a:r>
            <a:r>
              <a:rPr lang="bg-BG" sz="2100" b="1"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100" b="1" dirty="0">
                <a:effectLst/>
                <a:latin typeface="Times New Roman" panose="02020603050405020304" pitchFamily="18" charset="0"/>
                <a:ea typeface="Aptos" panose="020B0004020202020204" pitchFamily="34" charset="0"/>
                <a:cs typeface="Times New Roman" panose="02020603050405020304" pitchFamily="18" charset="0"/>
              </a:rPr>
              <a:t>Brill </a:t>
            </a:r>
            <a:r>
              <a:rPr lang="bg-BG" sz="2100" b="1" dirty="0">
                <a:effectLst/>
                <a:latin typeface="Times New Roman" panose="02020603050405020304" pitchFamily="18" charset="0"/>
                <a:ea typeface="Aptos" panose="020B0004020202020204" pitchFamily="34" charset="0"/>
                <a:cs typeface="Times New Roman" panose="02020603050405020304" pitchFamily="18" charset="0"/>
              </a:rPr>
              <a:t>/</a:t>
            </a:r>
            <a:r>
              <a:rPr lang="en-US" sz="2100" b="1" dirty="0">
                <a:effectLst/>
                <a:latin typeface="Times New Roman" panose="02020603050405020304" pitchFamily="18" charset="0"/>
                <a:ea typeface="Aptos" panose="020B0004020202020204" pitchFamily="34" charset="0"/>
                <a:cs typeface="Times New Roman" panose="02020603050405020304" pitchFamily="18" charset="0"/>
              </a:rPr>
              <a:t> Sch</a:t>
            </a:r>
            <a:r>
              <a:rPr lang="bg-BG" sz="2100" b="1" dirty="0" err="1">
                <a:effectLst/>
                <a:latin typeface="Times New Roman" panose="02020603050405020304" pitchFamily="18" charset="0"/>
                <a:ea typeface="Aptos" panose="020B0004020202020204" pitchFamily="34" charset="0"/>
                <a:cs typeface="Times New Roman" panose="02020603050405020304" pitchFamily="18" charset="0"/>
              </a:rPr>
              <a:t>ö</a:t>
            </a:r>
            <a:r>
              <a:rPr lang="en-US" sz="2100" b="1" dirty="0" err="1">
                <a:effectLst/>
                <a:latin typeface="Times New Roman" panose="02020603050405020304" pitchFamily="18" charset="0"/>
                <a:ea typeface="Aptos" panose="020B0004020202020204" pitchFamily="34" charset="0"/>
                <a:cs typeface="Times New Roman" panose="02020603050405020304" pitchFamily="18" charset="0"/>
              </a:rPr>
              <a:t>ningh</a:t>
            </a:r>
            <a:r>
              <a:rPr lang="en-US" sz="2100" b="1" dirty="0">
                <a:effectLst/>
                <a:latin typeface="Times New Roman" panose="02020603050405020304" pitchFamily="18" charset="0"/>
                <a:ea typeface="Aptos" panose="020B0004020202020204" pitchFamily="34" charset="0"/>
                <a:cs typeface="Times New Roman" panose="02020603050405020304" pitchFamily="18" charset="0"/>
              </a:rPr>
              <a:t>, 600 pp.</a:t>
            </a:r>
            <a:endParaRPr lang="en-BG" sz="2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974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4" descr="A person sitting on a bed&#10;&#10;Description automatically generated">
            <a:extLst>
              <a:ext uri="{FF2B5EF4-FFF2-40B4-BE49-F238E27FC236}">
                <a16:creationId xmlns:a16="http://schemas.microsoft.com/office/drawing/2014/main" id="{9B5C9121-7311-C523-E9A1-DA78E43F41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4164" y="0"/>
            <a:ext cx="4866174" cy="695739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7" descr="A book cover of two people&#10;&#10;Description automatically generated">
            <a:extLst>
              <a:ext uri="{FF2B5EF4-FFF2-40B4-BE49-F238E27FC236}">
                <a16:creationId xmlns:a16="http://schemas.microsoft.com/office/drawing/2014/main" id="{88FC53A4-9318-172B-AE3A-A362D1F78E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7744" y="-1"/>
            <a:ext cx="4591111" cy="688409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4" descr="A group of men standing in front of a book&#10;&#10;Description automatically generated">
            <a:extLst>
              <a:ext uri="{FF2B5EF4-FFF2-40B4-BE49-F238E27FC236}">
                <a16:creationId xmlns:a16="http://schemas.microsoft.com/office/drawing/2014/main" id="{A9980257-5F66-9DE6-881F-0818488854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4167" y="0"/>
            <a:ext cx="4875666"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4">
            <a:extLst>
              <a:ext uri="{FF2B5EF4-FFF2-40B4-BE49-F238E27FC236}">
                <a16:creationId xmlns:a16="http://schemas.microsoft.com/office/drawing/2014/main" id="{BCFD4652-6C24-D91B-C990-31A1C99E84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8518" y="3365"/>
            <a:ext cx="4526964"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cover with a picture of a group of men&#10;&#10;AI-generated content may be incorrect.">
            <a:extLst>
              <a:ext uri="{FF2B5EF4-FFF2-40B4-BE49-F238E27FC236}">
                <a16:creationId xmlns:a16="http://schemas.microsoft.com/office/drawing/2014/main" id="{6785F577-273E-5016-B4A4-5E6F402DA0A0}"/>
              </a:ext>
            </a:extLst>
          </p:cNvPr>
          <p:cNvPicPr>
            <a:picLocks noChangeAspect="1"/>
          </p:cNvPicPr>
          <p:nvPr/>
        </p:nvPicPr>
        <p:blipFill>
          <a:blip r:embed="rId2"/>
          <a:stretch>
            <a:fillRect/>
          </a:stretch>
        </p:blipFill>
        <p:spPr>
          <a:xfrm>
            <a:off x="-1" y="72008"/>
            <a:ext cx="9147485" cy="6741368"/>
          </a:xfrm>
          <a:prstGeom prst="rect">
            <a:avLst/>
          </a:prstGeom>
        </p:spPr>
      </p:pic>
    </p:spTree>
    <p:extLst>
      <p:ext uri="{BB962C8B-B14F-4D97-AF65-F5344CB8AC3E}">
        <p14:creationId xmlns:p14="http://schemas.microsoft.com/office/powerpoint/2010/main" val="183774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4" descr="A book cover with a family&#10;&#10;Description automatically generated">
            <a:extLst>
              <a:ext uri="{FF2B5EF4-FFF2-40B4-BE49-F238E27FC236}">
                <a16:creationId xmlns:a16="http://schemas.microsoft.com/office/drawing/2014/main" id="{CABF77EA-16AA-DAF0-579D-47F7AADAF4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7609" y="0"/>
            <a:ext cx="4546934" cy="6857999"/>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AI-generated content may be incorrect.">
            <a:extLst>
              <a:ext uri="{FF2B5EF4-FFF2-40B4-BE49-F238E27FC236}">
                <a16:creationId xmlns:a16="http://schemas.microsoft.com/office/drawing/2014/main" id="{4A8F699A-4DDD-E0EE-4234-5577E4C153F7}"/>
              </a:ext>
            </a:extLst>
          </p:cNvPr>
          <p:cNvPicPr>
            <a:picLocks noChangeAspect="1"/>
          </p:cNvPicPr>
          <p:nvPr/>
        </p:nvPicPr>
        <p:blipFill>
          <a:blip r:embed="rId2"/>
          <a:stretch>
            <a:fillRect/>
          </a:stretch>
        </p:blipFill>
        <p:spPr>
          <a:xfrm>
            <a:off x="0" y="0"/>
            <a:ext cx="4386186" cy="6858000"/>
          </a:xfrm>
          <a:prstGeom prst="rect">
            <a:avLst/>
          </a:prstGeom>
        </p:spPr>
      </p:pic>
      <p:pic>
        <p:nvPicPr>
          <p:cNvPr id="7" name="Picture 6" descr="A paper with writing on it&#10;&#10;AI-generated content may be incorrect.">
            <a:extLst>
              <a:ext uri="{FF2B5EF4-FFF2-40B4-BE49-F238E27FC236}">
                <a16:creationId xmlns:a16="http://schemas.microsoft.com/office/drawing/2014/main" id="{BC377738-0D31-BB5F-735D-F2C23663C4E0}"/>
              </a:ext>
            </a:extLst>
          </p:cNvPr>
          <p:cNvPicPr>
            <a:picLocks noChangeAspect="1"/>
          </p:cNvPicPr>
          <p:nvPr/>
        </p:nvPicPr>
        <p:blipFill>
          <a:blip r:embed="rId3"/>
          <a:stretch>
            <a:fillRect/>
          </a:stretch>
        </p:blipFill>
        <p:spPr>
          <a:xfrm>
            <a:off x="4491546" y="0"/>
            <a:ext cx="4652454" cy="6858000"/>
          </a:xfrm>
          <a:prstGeom prst="rect">
            <a:avLst/>
          </a:prstGeom>
        </p:spPr>
      </p:pic>
    </p:spTree>
    <p:extLst>
      <p:ext uri="{BB962C8B-B14F-4D97-AF65-F5344CB8AC3E}">
        <p14:creationId xmlns:p14="http://schemas.microsoft.com/office/powerpoint/2010/main" val="675846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10;&#10;AI-generated content may be incorrect.">
            <a:extLst>
              <a:ext uri="{FF2B5EF4-FFF2-40B4-BE49-F238E27FC236}">
                <a16:creationId xmlns:a16="http://schemas.microsoft.com/office/drawing/2014/main" id="{24A5061C-FCA8-8C95-D5E6-EF58D18796DC}"/>
              </a:ext>
            </a:extLst>
          </p:cNvPr>
          <p:cNvPicPr>
            <a:picLocks noChangeAspect="1"/>
          </p:cNvPicPr>
          <p:nvPr/>
        </p:nvPicPr>
        <p:blipFill>
          <a:blip r:embed="rId2"/>
          <a:stretch>
            <a:fillRect/>
          </a:stretch>
        </p:blipFill>
        <p:spPr>
          <a:xfrm>
            <a:off x="0" y="182433"/>
            <a:ext cx="9144000" cy="6493134"/>
          </a:xfrm>
          <a:prstGeom prst="rect">
            <a:avLst/>
          </a:prstGeom>
        </p:spPr>
      </p:pic>
    </p:spTree>
    <p:extLst>
      <p:ext uri="{BB962C8B-B14F-4D97-AF65-F5344CB8AC3E}">
        <p14:creationId xmlns:p14="http://schemas.microsoft.com/office/powerpoint/2010/main" val="196441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mustache&#10;&#10;AI-generated content may be incorrect.">
            <a:extLst>
              <a:ext uri="{FF2B5EF4-FFF2-40B4-BE49-F238E27FC236}">
                <a16:creationId xmlns:a16="http://schemas.microsoft.com/office/drawing/2014/main" id="{BBFD7A51-A987-B152-10BD-C282C260401F}"/>
              </a:ext>
            </a:extLst>
          </p:cNvPr>
          <p:cNvPicPr>
            <a:picLocks noChangeAspect="1"/>
          </p:cNvPicPr>
          <p:nvPr/>
        </p:nvPicPr>
        <p:blipFill>
          <a:blip r:embed="rId2"/>
          <a:stretch>
            <a:fillRect/>
          </a:stretch>
        </p:blipFill>
        <p:spPr>
          <a:xfrm>
            <a:off x="-4970" y="3723"/>
            <a:ext cx="9148970" cy="6854277"/>
          </a:xfrm>
          <a:prstGeom prst="rect">
            <a:avLst/>
          </a:prstGeom>
        </p:spPr>
      </p:pic>
    </p:spTree>
    <p:extLst>
      <p:ext uri="{BB962C8B-B14F-4D97-AF65-F5344CB8AC3E}">
        <p14:creationId xmlns:p14="http://schemas.microsoft.com/office/powerpoint/2010/main" val="1850801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iece of paper&#10;&#10;AI-generated content may be incorrect.">
            <a:extLst>
              <a:ext uri="{FF2B5EF4-FFF2-40B4-BE49-F238E27FC236}">
                <a16:creationId xmlns:a16="http://schemas.microsoft.com/office/drawing/2014/main" id="{98EC6655-9767-2B2D-D6A9-1E153FF14EDF}"/>
              </a:ext>
            </a:extLst>
          </p:cNvPr>
          <p:cNvPicPr>
            <a:picLocks noChangeAspect="1"/>
          </p:cNvPicPr>
          <p:nvPr/>
        </p:nvPicPr>
        <p:blipFill>
          <a:blip r:embed="rId2"/>
          <a:stretch>
            <a:fillRect/>
          </a:stretch>
        </p:blipFill>
        <p:spPr>
          <a:xfrm>
            <a:off x="1764195" y="0"/>
            <a:ext cx="5615609" cy="6858000"/>
          </a:xfrm>
          <a:prstGeom prst="rect">
            <a:avLst/>
          </a:prstGeom>
        </p:spPr>
      </p:pic>
    </p:spTree>
    <p:extLst>
      <p:ext uri="{BB962C8B-B14F-4D97-AF65-F5344CB8AC3E}">
        <p14:creationId xmlns:p14="http://schemas.microsoft.com/office/powerpoint/2010/main" val="435873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book cover with a red cover&#10;&#10;AI-generated content may be incorrect.">
            <a:extLst>
              <a:ext uri="{FF2B5EF4-FFF2-40B4-BE49-F238E27FC236}">
                <a16:creationId xmlns:a16="http://schemas.microsoft.com/office/drawing/2014/main" id="{0430AF44-6AE2-8888-A2FB-D5360BB8E5A6}"/>
              </a:ext>
            </a:extLst>
          </p:cNvPr>
          <p:cNvPicPr>
            <a:picLocks noChangeAspect="1"/>
          </p:cNvPicPr>
          <p:nvPr/>
        </p:nvPicPr>
        <p:blipFill>
          <a:blip r:embed="rId2"/>
          <a:stretch>
            <a:fillRect/>
          </a:stretch>
        </p:blipFill>
        <p:spPr>
          <a:xfrm>
            <a:off x="-1" y="568044"/>
            <a:ext cx="9174947" cy="57412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writing&#10;&#10;AI-generated content may be incorrect.">
            <a:extLst>
              <a:ext uri="{FF2B5EF4-FFF2-40B4-BE49-F238E27FC236}">
                <a16:creationId xmlns:a16="http://schemas.microsoft.com/office/drawing/2014/main" id="{18ABC361-62AE-2F5E-4CCC-56EDF105EE39}"/>
              </a:ext>
            </a:extLst>
          </p:cNvPr>
          <p:cNvPicPr>
            <a:picLocks noChangeAspect="1"/>
          </p:cNvPicPr>
          <p:nvPr/>
        </p:nvPicPr>
        <p:blipFill>
          <a:blip r:embed="rId2"/>
          <a:stretch>
            <a:fillRect/>
          </a:stretch>
        </p:blipFill>
        <p:spPr>
          <a:xfrm>
            <a:off x="2148894" y="0"/>
            <a:ext cx="4846211" cy="6858000"/>
          </a:xfrm>
          <a:prstGeom prst="rect">
            <a:avLst/>
          </a:prstGeom>
        </p:spPr>
      </p:pic>
    </p:spTree>
    <p:extLst>
      <p:ext uri="{BB962C8B-B14F-4D97-AF65-F5344CB8AC3E}">
        <p14:creationId xmlns:p14="http://schemas.microsoft.com/office/powerpoint/2010/main" val="4182484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4" descr="A child and child standing next to a tree&#10;&#10;AI-generated content may be incorrect.">
            <a:extLst>
              <a:ext uri="{FF2B5EF4-FFF2-40B4-BE49-F238E27FC236}">
                <a16:creationId xmlns:a16="http://schemas.microsoft.com/office/drawing/2014/main" id="{9520F3AC-C4B0-D385-77D5-1C282140A3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142999" y="305394"/>
            <a:ext cx="6858001" cy="6247214"/>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4" descr="A red and white book cover&#10;&#10;AI-generated content may be incorrect.">
            <a:extLst>
              <a:ext uri="{FF2B5EF4-FFF2-40B4-BE49-F238E27FC236}">
                <a16:creationId xmlns:a16="http://schemas.microsoft.com/office/drawing/2014/main" id="{983F1F45-A87C-9C64-BBCB-21D80C60C1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79918"/>
            <a:ext cx="9144000" cy="6145426"/>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Content Placeholder 4">
            <a:extLst>
              <a:ext uri="{FF2B5EF4-FFF2-40B4-BE49-F238E27FC236}">
                <a16:creationId xmlns:a16="http://schemas.microsoft.com/office/drawing/2014/main" id="{20D5ACC6-2F86-4E77-6AC3-808F6552AD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74" y="476672"/>
            <a:ext cx="9128326" cy="594758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5454EE4-019E-C820-B9A9-DC1AF4E776C6}"/>
              </a:ext>
            </a:extLst>
          </p:cNvPr>
          <p:cNvSpPr>
            <a:spLocks noGrp="1" noChangeArrowheads="1"/>
          </p:cNvSpPr>
          <p:nvPr>
            <p:ph type="ctrTitle"/>
          </p:nvPr>
        </p:nvSpPr>
        <p:spPr>
          <a:xfrm>
            <a:off x="755650" y="2276475"/>
            <a:ext cx="7632700" cy="431800"/>
          </a:xfrm>
        </p:spPr>
        <p:txBody>
          <a:bodyPr/>
          <a:lstStyle/>
          <a:p>
            <a:pPr marL="342900" indent="-342900">
              <a:spcBef>
                <a:spcPts val="600"/>
              </a:spcBef>
            </a:pPr>
            <a:r>
              <a:rPr lang="en-GB" altLang="en-US" sz="1800" b="1">
                <a:latin typeface="Times New Roman" panose="02020603050405020304" pitchFamily="18" charset="0"/>
                <a:ea typeface="MS Mincho" panose="02020609040205080304" pitchFamily="49" charset="-128"/>
              </a:rPr>
              <a:t>Roma History and Culture </a:t>
            </a:r>
            <a:br>
              <a:rPr lang="en-GB" altLang="en-US" sz="1800">
                <a:latin typeface="Times New Roman" panose="02020603050405020304" pitchFamily="18" charset="0"/>
                <a:cs typeface="Times New Roman" panose="02020603050405020304" pitchFamily="18" charset="0"/>
              </a:rPr>
            </a:br>
            <a:r>
              <a:rPr lang="en-GB" altLang="en-US" sz="1800">
                <a:latin typeface="Times New Roman" panose="02020603050405020304" pitchFamily="18" charset="0"/>
                <a:ea typeface="MS Mincho" panose="02020609040205080304" pitchFamily="49" charset="-128"/>
              </a:rPr>
              <a:t>Series Editors: </a:t>
            </a:r>
            <a:br>
              <a:rPr lang="en-GB" altLang="en-US" sz="1800">
                <a:latin typeface="Times New Roman" panose="02020603050405020304" pitchFamily="18" charset="0"/>
                <a:cs typeface="Times New Roman" panose="02020603050405020304" pitchFamily="18" charset="0"/>
              </a:rPr>
            </a:br>
            <a:r>
              <a:rPr lang="en-GB" altLang="en-US" sz="1800">
                <a:latin typeface="Times New Roman" panose="02020603050405020304" pitchFamily="18" charset="0"/>
                <a:ea typeface="MS Mincho" panose="02020609040205080304" pitchFamily="49" charset="-128"/>
              </a:rPr>
              <a:t>Elena Marushiakova</a:t>
            </a:r>
            <a:br>
              <a:rPr lang="en-GB" altLang="en-US" sz="1800">
                <a:latin typeface="Times New Roman" panose="02020603050405020304" pitchFamily="18" charset="0"/>
                <a:cs typeface="Times New Roman" panose="02020603050405020304" pitchFamily="18" charset="0"/>
              </a:rPr>
            </a:br>
            <a:r>
              <a:rPr lang="en-GB" altLang="en-US" sz="1800">
                <a:latin typeface="Times New Roman" panose="02020603050405020304" pitchFamily="18" charset="0"/>
                <a:ea typeface="MS Mincho" panose="02020609040205080304" pitchFamily="49" charset="-128"/>
              </a:rPr>
              <a:t>Vesselin Popov, and </a:t>
            </a:r>
            <a:br>
              <a:rPr lang="en-GB" altLang="en-US" sz="1800">
                <a:latin typeface="Times New Roman" panose="02020603050405020304" pitchFamily="18" charset="0"/>
                <a:cs typeface="Times New Roman" panose="02020603050405020304" pitchFamily="18" charset="0"/>
              </a:rPr>
            </a:br>
            <a:r>
              <a:rPr lang="en-GB" altLang="en-US" sz="1800">
                <a:latin typeface="Times New Roman" panose="02020603050405020304" pitchFamily="18" charset="0"/>
                <a:ea typeface="MS Mincho" panose="02020609040205080304" pitchFamily="49" charset="-128"/>
              </a:rPr>
              <a:t>Sofiya Zahova</a:t>
            </a:r>
            <a:br>
              <a:rPr lang="en-GB" altLang="en-US" sz="1800">
                <a:latin typeface="Times New Roman" panose="02020603050405020304" pitchFamily="18" charset="0"/>
                <a:cs typeface="Times New Roman" panose="02020603050405020304" pitchFamily="18" charset="0"/>
              </a:rPr>
            </a:br>
            <a:endParaRPr lang="en-US" altLang="en-US"/>
          </a:p>
        </p:txBody>
      </p:sp>
      <p:sp>
        <p:nvSpPr>
          <p:cNvPr id="3" name="Subtitle 2">
            <a:extLst>
              <a:ext uri="{FF2B5EF4-FFF2-40B4-BE49-F238E27FC236}">
                <a16:creationId xmlns:a16="http://schemas.microsoft.com/office/drawing/2014/main" id="{835FF445-A92D-292F-20E7-F8285A25FEFF}"/>
              </a:ext>
            </a:extLst>
          </p:cNvPr>
          <p:cNvSpPr>
            <a:spLocks noGrp="1"/>
          </p:cNvSpPr>
          <p:nvPr>
            <p:ph type="subTitle" idx="1"/>
          </p:nvPr>
        </p:nvSpPr>
        <p:spPr>
          <a:xfrm>
            <a:off x="1387475" y="3429000"/>
            <a:ext cx="6424613" cy="2736850"/>
          </a:xfrm>
        </p:spPr>
        <p:txBody>
          <a:bodyPr/>
          <a:lstStyle/>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Editorial Board / Council Member: </a:t>
            </a:r>
            <a:endParaRPr lang="en-GB" sz="18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Ian F. Hancock OBE, FRSA, </a:t>
            </a:r>
            <a:endParaRPr lang="en-GB" sz="18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Nadezhda Demeter, </a:t>
            </a:r>
            <a:endParaRPr lang="en-GB" sz="18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Ion </a:t>
            </a:r>
            <a:r>
              <a:rPr lang="en-GB" sz="1800" dirty="0" err="1">
                <a:latin typeface="Times New Roman" panose="02020603050405020304" pitchFamily="18" charset="0"/>
                <a:ea typeface="MS Mincho" panose="02020609040205080304" pitchFamily="49" charset="-128"/>
              </a:rPr>
              <a:t>Duminica</a:t>
            </a:r>
            <a:r>
              <a:rPr lang="en-GB" sz="1800" dirty="0">
                <a:latin typeface="Times New Roman" panose="02020603050405020304" pitchFamily="18" charset="0"/>
                <a:ea typeface="MS Mincho" panose="02020609040205080304" pitchFamily="49" charset="-128"/>
              </a:rPr>
              <a:t>, </a:t>
            </a:r>
            <a:endParaRPr lang="en-GB" sz="18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Jana Horváthová, </a:t>
            </a:r>
          </a:p>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Tomasz Koper</a:t>
            </a:r>
            <a:endParaRPr lang="en-GB" sz="18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defRPr/>
            </a:pPr>
            <a:r>
              <a:rPr lang="en-GB" sz="1800" dirty="0">
                <a:latin typeface="Times New Roman" panose="02020603050405020304" pitchFamily="18" charset="0"/>
                <a:ea typeface="MS Mincho" panose="02020609040205080304" pitchFamily="49" charset="-128"/>
              </a:rPr>
              <a:t>Lilyana </a:t>
            </a:r>
            <a:r>
              <a:rPr lang="en-GB" sz="1800" dirty="0" err="1">
                <a:latin typeface="Times New Roman" panose="02020603050405020304" pitchFamily="18" charset="0"/>
                <a:ea typeface="MS Mincho" panose="02020609040205080304" pitchFamily="49" charset="-128"/>
              </a:rPr>
              <a:t>Kovacheva</a:t>
            </a:r>
            <a:r>
              <a:rPr lang="en-GB" sz="1800" dirty="0">
                <a:latin typeface="Times New Roman" panose="02020603050405020304" pitchFamily="18" charset="0"/>
                <a:ea typeface="MS Mincho" panose="02020609040205080304" pitchFamily="49" charset="-128"/>
              </a:rPr>
              <a:t>,  </a:t>
            </a:r>
            <a:endParaRPr lang="en-GB" sz="18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defRPr/>
            </a:pPr>
            <a:r>
              <a:rPr lang="en-GB" sz="1800" dirty="0" err="1">
                <a:latin typeface="Times New Roman" panose="02020603050405020304" pitchFamily="18" charset="0"/>
                <a:ea typeface="MS Mincho" panose="02020609040205080304" pitchFamily="49" charset="-128"/>
              </a:rPr>
              <a:t>Hristo</a:t>
            </a:r>
            <a:r>
              <a:rPr lang="en-GB" sz="1800" dirty="0">
                <a:latin typeface="Times New Roman" panose="02020603050405020304" pitchFamily="18" charset="0"/>
                <a:ea typeface="MS Mincho" panose="02020609040205080304" pitchFamily="49" charset="-128"/>
              </a:rPr>
              <a:t> </a:t>
            </a:r>
            <a:r>
              <a:rPr lang="en-GB" sz="1800" dirty="0" err="1">
                <a:latin typeface="Times New Roman" panose="02020603050405020304" pitchFamily="18" charset="0"/>
                <a:ea typeface="MS Mincho" panose="02020609040205080304" pitchFamily="49" charset="-128"/>
              </a:rPr>
              <a:t>Kyuchukov</a:t>
            </a:r>
            <a:endParaRPr lang="en-GB" sz="1800" dirty="0">
              <a:latin typeface="Times New Roman" panose="02020603050405020304" pitchFamily="18" charset="0"/>
              <a:ea typeface="Times New Roman" panose="02020603050405020304" pitchFamily="18" charset="0"/>
            </a:endParaRPr>
          </a:p>
          <a:p>
            <a:pPr>
              <a:defRPr/>
            </a:pPr>
            <a:endParaRPr lang="en-US" dirty="0"/>
          </a:p>
        </p:txBody>
      </p:sp>
      <p:pic>
        <p:nvPicPr>
          <p:cNvPr id="18435" name="Picture 4" descr="Blue text on a white background&#10;&#10;Description automatically generated">
            <a:extLst>
              <a:ext uri="{FF2B5EF4-FFF2-40B4-BE49-F238E27FC236}">
                <a16:creationId xmlns:a16="http://schemas.microsoft.com/office/drawing/2014/main" id="{FE8EAFF4-EB73-3E6C-3E17-C975BFD4B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35433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a:extLst>
              <a:ext uri="{FF2B5EF4-FFF2-40B4-BE49-F238E27FC236}">
                <a16:creationId xmlns:a16="http://schemas.microsoft.com/office/drawing/2014/main" id="{3C2CFB20-4592-9513-2B1F-10D2C39814EB}"/>
              </a:ext>
            </a:extLst>
          </p:cNvPr>
          <p:cNvSpPr/>
          <p:nvPr/>
        </p:nvSpPr>
        <p:spPr bwMode="auto">
          <a:xfrm>
            <a:off x="4140200" y="5157788"/>
            <a:ext cx="1439863" cy="21590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a:extLst>
              <a:ext uri="{FF2B5EF4-FFF2-40B4-BE49-F238E27FC236}">
                <a16:creationId xmlns:a16="http://schemas.microsoft.com/office/drawing/2014/main" id="{4B3291F6-F9BB-8A66-3FAE-A31A44DAE545}"/>
              </a:ext>
            </a:extLst>
          </p:cNvPr>
          <p:cNvSpPr>
            <a:spLocks noGrp="1" noChangeArrowheads="1"/>
          </p:cNvSpPr>
          <p:nvPr>
            <p:ph idx="1"/>
          </p:nvPr>
        </p:nvSpPr>
        <p:spPr>
          <a:xfrm>
            <a:off x="0" y="360040"/>
            <a:ext cx="9144000" cy="6093296"/>
          </a:xfrm>
        </p:spPr>
        <p:txBody>
          <a:bodyPr/>
          <a:lstStyle/>
          <a:p>
            <a:pPr algn="just"/>
            <a:r>
              <a:rPr lang="en-GB" altLang="en-US" sz="2400" dirty="0">
                <a:latin typeface="Times New Roman" panose="02020603050405020304" pitchFamily="18" charset="0"/>
                <a:cs typeface="Times New Roman" panose="02020603050405020304" pitchFamily="18" charset="0"/>
              </a:rPr>
              <a:t>The overarching goal of the series is to integrate the history and culture of Roma into the mainstream of European and global academia. The published works offer innovative, critical, and, above all, reliable and thoroughly documented insights into Roma history and culture, relying on documents, critical rereading, and rethinking of historical sources and existing research. This approach represents a significant shift in the academic study of Roma history and culture, which in the past was often hindered by stereotypes, especially the false belief that there are not enough preserved written sources on the Roma past to establish Roma history as a distinct field. The series thus challenges and reshapes prevailing academic narratives that portray Roma only as a marginalised and detached community—passive objects subject to various state policies—by highlighting, analysing, and contextualising the agency of Roma as active participants with their own perspectives and visions for the development of their communities.  </a:t>
            </a:r>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Content Placeholder 4" descr="A book cover of a group of people marching&#10;&#10;Description automatically generated">
            <a:extLst>
              <a:ext uri="{FF2B5EF4-FFF2-40B4-BE49-F238E27FC236}">
                <a16:creationId xmlns:a16="http://schemas.microsoft.com/office/drawing/2014/main" id="{F78509C8-FEE7-B316-E6A7-76130AE631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7727" y="1"/>
            <a:ext cx="4528546" cy="685799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4" descr="A book cover with a painting of people on a river&#10;&#10;Description automatically generated">
            <a:extLst>
              <a:ext uri="{FF2B5EF4-FFF2-40B4-BE49-F238E27FC236}">
                <a16:creationId xmlns:a16="http://schemas.microsoft.com/office/drawing/2014/main" id="{4E547D24-CA50-4FE3-2D0A-6BDC551407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2953" y="-1"/>
            <a:ext cx="4845311" cy="698343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4A9A8-5DD2-E5CF-B2A1-51CE58A16ED4}"/>
            </a:ext>
          </a:extLst>
        </p:cNvPr>
        <p:cNvGrpSpPr/>
        <p:nvPr/>
      </p:nvGrpSpPr>
      <p:grpSpPr>
        <a:xfrm>
          <a:off x="0" y="0"/>
          <a:ext cx="0" cy="0"/>
          <a:chOff x="0" y="0"/>
          <a:chExt cx="0" cy="0"/>
        </a:xfrm>
      </p:grpSpPr>
      <p:pic>
        <p:nvPicPr>
          <p:cNvPr id="26625" name="Content Placeholder 4" descr="A book cover with a family&#10;&#10;Description automatically generated">
            <a:extLst>
              <a:ext uri="{FF2B5EF4-FFF2-40B4-BE49-F238E27FC236}">
                <a16:creationId xmlns:a16="http://schemas.microsoft.com/office/drawing/2014/main" id="{EAD5234E-B037-53CB-7FD3-A754764F77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26079" y="0"/>
            <a:ext cx="4546934" cy="6858000"/>
          </a:xfrm>
        </p:spPr>
      </p:pic>
    </p:spTree>
    <p:extLst>
      <p:ext uri="{BB962C8B-B14F-4D97-AF65-F5344CB8AC3E}">
        <p14:creationId xmlns:p14="http://schemas.microsoft.com/office/powerpoint/2010/main" val="344891454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2146</TotalTime>
  <Words>293</Words>
  <Application>Microsoft Macintosh PowerPoint</Application>
  <PresentationFormat>On-screen Show (4:3)</PresentationFormat>
  <Paragraphs>21</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Blank Presentation</vt:lpstr>
      <vt:lpstr>PowerPoint Presentation</vt:lpstr>
      <vt:lpstr>PowerPoint Presentation</vt:lpstr>
      <vt:lpstr>PowerPoint Presentation</vt:lpstr>
      <vt:lpstr>PowerPoint Presentation</vt:lpstr>
      <vt:lpstr>Roma History and Culture  Series Editors:  Elena Marushiakova Vesselin Popov, and  Sofiya Zahova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Microsoft Office User</dc:creator>
  <cp:lastModifiedBy>Veselin Popov</cp:lastModifiedBy>
  <cp:revision>178</cp:revision>
  <dcterms:created xsi:type="dcterms:W3CDTF">2016-03-20T16:33:07Z</dcterms:created>
  <dcterms:modified xsi:type="dcterms:W3CDTF">2025-11-20T02:41:54Z</dcterms:modified>
</cp:coreProperties>
</file>